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19"/>
  </p:notesMasterIdLst>
  <p:sldIdLst>
    <p:sldId id="256" r:id="rId2"/>
    <p:sldId id="297" r:id="rId3"/>
    <p:sldId id="257" r:id="rId4"/>
    <p:sldId id="298" r:id="rId5"/>
    <p:sldId id="299" r:id="rId6"/>
    <p:sldId id="300" r:id="rId7"/>
    <p:sldId id="301" r:id="rId8"/>
    <p:sldId id="302" r:id="rId9"/>
    <p:sldId id="303" r:id="rId10"/>
    <p:sldId id="304" r:id="rId11"/>
    <p:sldId id="305" r:id="rId12"/>
    <p:sldId id="260" r:id="rId13"/>
    <p:sldId id="306" r:id="rId14"/>
    <p:sldId id="307" r:id="rId15"/>
    <p:sldId id="308" r:id="rId16"/>
    <p:sldId id="310" r:id="rId17"/>
    <p:sldId id="311" r:id="rId18"/>
  </p:sldIdLst>
  <p:sldSz cx="9144000" cy="5143500" type="screen16x9"/>
  <p:notesSz cx="6858000" cy="9144000"/>
  <p:embeddedFontLst>
    <p:embeddedFont>
      <p:font typeface="Fira Sans Condensed Medium" panose="020F0502020204030204" pitchFamily="34" charset="0"/>
      <p:regular r:id="rId20"/>
      <p:bold r:id="rId21"/>
      <p:italic r:id="rId22"/>
      <p:boldItalic r:id="rId23"/>
    </p:embeddedFont>
    <p:embeddedFont>
      <p:font typeface="Livvic Light" panose="020F0302020204030204" pitchFamily="34" charset="0"/>
      <p:regular r:id="rId24"/>
      <p:italic r:id="rId25"/>
    </p:embeddedFont>
    <p:embeddedFont>
      <p:font typeface="Maven Pro" pitchFamily="2" charset="77"/>
      <p:regular r:id="rId26"/>
      <p:bold r:id="rId27"/>
    </p:embeddedFont>
    <p:embeddedFont>
      <p:font typeface="Nunito Light" pitchFamily="2" charset="77"/>
      <p:regular r:id="rId28"/>
      <p:italic r:id="rId29"/>
    </p:embeddedFont>
    <p:embeddedFont>
      <p:font typeface="Share Tech" pitchFamily="2" charset="77"/>
      <p:regular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E9B5AAA-9DBC-428D-87AE-8D930B9683F0}">
  <a:tblStyle styleId="{3E9B5AAA-9DBC-428D-87AE-8D930B9683F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75"/>
    <p:restoredTop sz="94709"/>
  </p:normalViewPr>
  <p:slideViewPr>
    <p:cSldViewPr snapToGrid="0">
      <p:cViewPr varScale="1">
        <p:scale>
          <a:sx n="191" d="100"/>
          <a:sy n="191" d="100"/>
        </p:scale>
        <p:origin x="22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31395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6c4305b01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6c4305b01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8"/>
        <p:cNvGrpSpPr/>
        <p:nvPr/>
      </p:nvGrpSpPr>
      <p:grpSpPr>
        <a:xfrm>
          <a:off x="0" y="0"/>
          <a:ext cx="0" cy="0"/>
          <a:chOff x="0" y="0"/>
          <a:chExt cx="0" cy="0"/>
        </a:xfrm>
      </p:grpSpPr>
      <p:sp>
        <p:nvSpPr>
          <p:cNvPr id="79" name="Google Shape;79;p5"/>
          <p:cNvSpPr txBox="1">
            <a:spLocks noGrp="1"/>
          </p:cNvSpPr>
          <p:nvPr>
            <p:ph type="ctrTitle"/>
          </p:nvPr>
        </p:nvSpPr>
        <p:spPr>
          <a:xfrm>
            <a:off x="923625" y="1196026"/>
            <a:ext cx="982200" cy="5778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0" name="Google Shape;80;p5"/>
          <p:cNvSpPr txBox="1">
            <a:spLocks noGrp="1"/>
          </p:cNvSpPr>
          <p:nvPr>
            <p:ph type="subTitle" idx="1"/>
          </p:nvPr>
        </p:nvSpPr>
        <p:spPr>
          <a:xfrm>
            <a:off x="923637" y="1684093"/>
            <a:ext cx="26205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1" name="Google Shape;81;p5"/>
          <p:cNvSpPr txBox="1">
            <a:spLocks noGrp="1"/>
          </p:cNvSpPr>
          <p:nvPr>
            <p:ph type="ctrTitle" idx="2"/>
          </p:nvPr>
        </p:nvSpPr>
        <p:spPr>
          <a:xfrm>
            <a:off x="7050379" y="1196025"/>
            <a:ext cx="1137300" cy="5778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2" name="Google Shape;82;p5"/>
          <p:cNvSpPr txBox="1">
            <a:spLocks noGrp="1"/>
          </p:cNvSpPr>
          <p:nvPr>
            <p:ph type="subTitle" idx="3"/>
          </p:nvPr>
        </p:nvSpPr>
        <p:spPr>
          <a:xfrm>
            <a:off x="5450166" y="1684093"/>
            <a:ext cx="27375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3" name="Google Shape;83;p5"/>
          <p:cNvSpPr txBox="1">
            <a:spLocks noGrp="1"/>
          </p:cNvSpPr>
          <p:nvPr>
            <p:ph type="ctrTitle" idx="4"/>
          </p:nvPr>
        </p:nvSpPr>
        <p:spPr>
          <a:xfrm>
            <a:off x="618825" y="411675"/>
            <a:ext cx="4618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84" name="Google Shape;84;p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5"/>
          <p:cNvGrpSpPr/>
          <p:nvPr/>
        </p:nvGrpSpPr>
        <p:grpSpPr>
          <a:xfrm>
            <a:off x="6626134" y="-164562"/>
            <a:ext cx="121172" cy="760495"/>
            <a:chOff x="5245196" y="3136513"/>
            <a:chExt cx="121172" cy="760495"/>
          </a:xfrm>
        </p:grpSpPr>
        <p:sp>
          <p:nvSpPr>
            <p:cNvPr id="89" name="Google Shape;89;p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 name="Shape 410"/>
        <p:cNvGrpSpPr/>
        <p:nvPr/>
      </p:nvGrpSpPr>
      <p:grpSpPr>
        <a:xfrm>
          <a:off x="0" y="0"/>
          <a:ext cx="0" cy="0"/>
          <a:chOff x="0" y="0"/>
          <a:chExt cx="0" cy="0"/>
        </a:xfrm>
      </p:grpSpPr>
      <p:sp>
        <p:nvSpPr>
          <p:cNvPr id="411" name="Google Shape;411;p20"/>
          <p:cNvSpPr txBox="1">
            <a:spLocks noGrp="1"/>
          </p:cNvSpPr>
          <p:nvPr>
            <p:ph type="body" idx="1"/>
          </p:nvPr>
        </p:nvSpPr>
        <p:spPr>
          <a:xfrm>
            <a:off x="59737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Font typeface="Livvic Light"/>
              <a:buChar char="●"/>
              <a:defRPr sz="1200"/>
            </a:lvl1pPr>
            <a:lvl2pPr marL="914400" lvl="1" indent="-292100" rtl="0">
              <a:spcBef>
                <a:spcPts val="1600"/>
              </a:spcBef>
              <a:spcAft>
                <a:spcPts val="0"/>
              </a:spcAft>
              <a:buSzPts val="1000"/>
              <a:buFont typeface="Nunito Light"/>
              <a:buChar char="○"/>
              <a:defRPr/>
            </a:lvl2pPr>
            <a:lvl3pPr marL="1371600" lvl="2" indent="-292100" rtl="0">
              <a:spcBef>
                <a:spcPts val="1600"/>
              </a:spcBef>
              <a:spcAft>
                <a:spcPts val="0"/>
              </a:spcAft>
              <a:buSzPts val="1000"/>
              <a:buFont typeface="Nunito Light"/>
              <a:buChar char="■"/>
              <a:defRPr/>
            </a:lvl3pPr>
            <a:lvl4pPr marL="1828800" lvl="3" indent="-292100" rtl="0">
              <a:spcBef>
                <a:spcPts val="1600"/>
              </a:spcBef>
              <a:spcAft>
                <a:spcPts val="0"/>
              </a:spcAft>
              <a:buSzPts val="1000"/>
              <a:buFont typeface="Nunito Light"/>
              <a:buChar char="●"/>
              <a:defRPr/>
            </a:lvl4pPr>
            <a:lvl5pPr marL="2286000" lvl="4" indent="-292100" rtl="0">
              <a:spcBef>
                <a:spcPts val="1600"/>
              </a:spcBef>
              <a:spcAft>
                <a:spcPts val="0"/>
              </a:spcAft>
              <a:buSzPts val="1000"/>
              <a:buFont typeface="Nunito Light"/>
              <a:buChar char="○"/>
              <a:defRPr/>
            </a:lvl5pPr>
            <a:lvl6pPr marL="2743200" lvl="5" indent="-292100" rtl="0">
              <a:spcBef>
                <a:spcPts val="1600"/>
              </a:spcBef>
              <a:spcAft>
                <a:spcPts val="0"/>
              </a:spcAft>
              <a:buSzPts val="1000"/>
              <a:buFont typeface="Nunito Light"/>
              <a:buChar char="■"/>
              <a:defRPr/>
            </a:lvl6pPr>
            <a:lvl7pPr marL="3200400" lvl="6" indent="-292100" rtl="0">
              <a:spcBef>
                <a:spcPts val="1600"/>
              </a:spcBef>
              <a:spcAft>
                <a:spcPts val="0"/>
              </a:spcAft>
              <a:buSzPts val="1000"/>
              <a:buFont typeface="Nunito Light"/>
              <a:buChar char="●"/>
              <a:defRPr/>
            </a:lvl7pPr>
            <a:lvl8pPr marL="3657600" lvl="7" indent="-292100" rtl="0">
              <a:spcBef>
                <a:spcPts val="1600"/>
              </a:spcBef>
              <a:spcAft>
                <a:spcPts val="0"/>
              </a:spcAft>
              <a:buSzPts val="1000"/>
              <a:buFont typeface="Nunito Light"/>
              <a:buChar char="○"/>
              <a:defRPr/>
            </a:lvl8pPr>
            <a:lvl9pPr marL="4114800" lvl="8" indent="-292100" rtl="0">
              <a:spcBef>
                <a:spcPts val="1600"/>
              </a:spcBef>
              <a:spcAft>
                <a:spcPts val="1600"/>
              </a:spcAft>
              <a:buSzPts val="1000"/>
              <a:buFont typeface="Nunito Light"/>
              <a:buChar char="■"/>
              <a:defRPr/>
            </a:lvl9pPr>
          </a:lstStyle>
          <a:p>
            <a:endParaRPr/>
          </a:p>
        </p:txBody>
      </p:sp>
      <p:sp>
        <p:nvSpPr>
          <p:cNvPr id="412" name="Google Shape;412;p20"/>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413" name="Google Shape;413;p20"/>
          <p:cNvSpPr txBox="1">
            <a:spLocks noGrp="1"/>
          </p:cNvSpPr>
          <p:nvPr>
            <p:ph type="body" idx="2"/>
          </p:nvPr>
        </p:nvSpPr>
        <p:spPr>
          <a:xfrm>
            <a:off x="469012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EC5D37"/>
              </a:buClr>
              <a:buSzPts val="1000"/>
              <a:buFont typeface="Livvic Light"/>
              <a:buChar char="●"/>
              <a:defRPr sz="1200"/>
            </a:lvl1pPr>
            <a:lvl2pPr marL="914400" lvl="1" indent="-292100" rtl="0">
              <a:spcBef>
                <a:spcPts val="1600"/>
              </a:spcBef>
              <a:spcAft>
                <a:spcPts val="0"/>
              </a:spcAft>
              <a:buClr>
                <a:srgbClr val="FFC800"/>
              </a:buClr>
              <a:buSzPts val="1000"/>
              <a:buFont typeface="Nunito Light"/>
              <a:buChar char="○"/>
              <a:defRPr/>
            </a:lvl2pPr>
            <a:lvl3pPr marL="1371600" lvl="2" indent="-292100" rtl="0">
              <a:spcBef>
                <a:spcPts val="1600"/>
              </a:spcBef>
              <a:spcAft>
                <a:spcPts val="0"/>
              </a:spcAft>
              <a:buClr>
                <a:srgbClr val="FFC800"/>
              </a:buClr>
              <a:buSzPts val="1000"/>
              <a:buFont typeface="Nunito Light"/>
              <a:buChar char="■"/>
              <a:defRPr/>
            </a:lvl3pPr>
            <a:lvl4pPr marL="1828800" lvl="3" indent="-292100" rtl="0">
              <a:spcBef>
                <a:spcPts val="1600"/>
              </a:spcBef>
              <a:spcAft>
                <a:spcPts val="0"/>
              </a:spcAft>
              <a:buClr>
                <a:srgbClr val="FFC800"/>
              </a:buClr>
              <a:buSzPts val="1000"/>
              <a:buFont typeface="Nunito Light"/>
              <a:buChar char="●"/>
              <a:defRPr/>
            </a:lvl4pPr>
            <a:lvl5pPr marL="2286000" lvl="4" indent="-292100" rtl="0">
              <a:spcBef>
                <a:spcPts val="1600"/>
              </a:spcBef>
              <a:spcAft>
                <a:spcPts val="0"/>
              </a:spcAft>
              <a:buClr>
                <a:srgbClr val="434343"/>
              </a:buClr>
              <a:buSzPts val="1000"/>
              <a:buFont typeface="Nunito Light"/>
              <a:buChar char="○"/>
              <a:defRPr/>
            </a:lvl5pPr>
            <a:lvl6pPr marL="2743200" lvl="5" indent="-292100" rtl="0">
              <a:spcBef>
                <a:spcPts val="1600"/>
              </a:spcBef>
              <a:spcAft>
                <a:spcPts val="0"/>
              </a:spcAft>
              <a:buClr>
                <a:srgbClr val="434343"/>
              </a:buClr>
              <a:buSzPts val="1000"/>
              <a:buFont typeface="Nunito Light"/>
              <a:buChar char="■"/>
              <a:defRPr/>
            </a:lvl6pPr>
            <a:lvl7pPr marL="3200400" lvl="6" indent="-292100" rtl="0">
              <a:spcBef>
                <a:spcPts val="1600"/>
              </a:spcBef>
              <a:spcAft>
                <a:spcPts val="0"/>
              </a:spcAft>
              <a:buClr>
                <a:srgbClr val="434343"/>
              </a:buClr>
              <a:buSzPts val="1000"/>
              <a:buFont typeface="Nunito Light"/>
              <a:buChar char="●"/>
              <a:defRPr/>
            </a:lvl7pPr>
            <a:lvl8pPr marL="3657600" lvl="7" indent="-292100" rtl="0">
              <a:spcBef>
                <a:spcPts val="1600"/>
              </a:spcBef>
              <a:spcAft>
                <a:spcPts val="0"/>
              </a:spcAft>
              <a:buClr>
                <a:srgbClr val="434343"/>
              </a:buClr>
              <a:buSzPts val="1000"/>
              <a:buFont typeface="Nunito Light"/>
              <a:buChar char="○"/>
              <a:defRPr/>
            </a:lvl8pPr>
            <a:lvl9pPr marL="4114800" lvl="8" indent="-292100" rtl="0">
              <a:spcBef>
                <a:spcPts val="1600"/>
              </a:spcBef>
              <a:spcAft>
                <a:spcPts val="1600"/>
              </a:spcAft>
              <a:buClr>
                <a:srgbClr val="434343"/>
              </a:buClr>
              <a:buSzPts val="1000"/>
              <a:buFont typeface="Nunito Light"/>
              <a:buChar char="■"/>
              <a:defRPr/>
            </a:lvl9pPr>
          </a:lstStyle>
          <a:p>
            <a:endParaRPr/>
          </a:p>
        </p:txBody>
      </p:sp>
      <p:sp>
        <p:nvSpPr>
          <p:cNvPr id="414" name="Google Shape;414;p20"/>
          <p:cNvSpPr/>
          <p:nvPr/>
        </p:nvSpPr>
        <p:spPr>
          <a:xfrm>
            <a:off x="8829925" y="1123700"/>
            <a:ext cx="108650" cy="108625"/>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a:off x="9156250" y="1340450"/>
            <a:ext cx="111450" cy="110975"/>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5809850" y="214400"/>
            <a:ext cx="108625" cy="108625"/>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7079800" y="420088"/>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7952700" y="278513"/>
            <a:ext cx="44975" cy="44500"/>
          </a:xfrm>
          <a:custGeom>
            <a:avLst/>
            <a:gdLst/>
            <a:ahLst/>
            <a:cxnLst/>
            <a:rect l="l" t="t" r="r" b="b"/>
            <a:pathLst>
              <a:path w="1799" h="1780" extrusionOk="0">
                <a:moveTo>
                  <a:pt x="1" y="1"/>
                </a:moveTo>
                <a:lnTo>
                  <a:pt x="1" y="1780"/>
                </a:lnTo>
                <a:lnTo>
                  <a:pt x="1798" y="1780"/>
                </a:lnTo>
                <a:lnTo>
                  <a:pt x="17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7372450" y="-69325"/>
            <a:ext cx="155925" cy="155925"/>
          </a:xfrm>
          <a:custGeom>
            <a:avLst/>
            <a:gdLst/>
            <a:ahLst/>
            <a:cxnLst/>
            <a:rect l="l" t="t" r="r" b="b"/>
            <a:pathLst>
              <a:path w="6237" h="6237" extrusionOk="0">
                <a:moveTo>
                  <a:pt x="0" y="0"/>
                </a:moveTo>
                <a:lnTo>
                  <a:pt x="0" y="6236"/>
                </a:lnTo>
                <a:lnTo>
                  <a:pt x="6236" y="6236"/>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a:off x="8464275" y="355050"/>
            <a:ext cx="155925" cy="156400"/>
          </a:xfrm>
          <a:custGeom>
            <a:avLst/>
            <a:gdLst/>
            <a:ahLst/>
            <a:cxnLst/>
            <a:rect l="l" t="t" r="r" b="b"/>
            <a:pathLst>
              <a:path w="6237" h="6256" extrusionOk="0">
                <a:moveTo>
                  <a:pt x="1" y="1"/>
                </a:moveTo>
                <a:lnTo>
                  <a:pt x="1" y="6256"/>
                </a:lnTo>
                <a:lnTo>
                  <a:pt x="6237" y="6256"/>
                </a:lnTo>
                <a:lnTo>
                  <a:pt x="62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7264275" y="607363"/>
            <a:ext cx="122675" cy="122675"/>
          </a:xfrm>
          <a:custGeom>
            <a:avLst/>
            <a:gdLst/>
            <a:ahLst/>
            <a:cxnLst/>
            <a:rect l="l" t="t" r="r" b="b"/>
            <a:pathLst>
              <a:path w="4907" h="4907" extrusionOk="0">
                <a:moveTo>
                  <a:pt x="0" y="1"/>
                </a:moveTo>
                <a:lnTo>
                  <a:pt x="0" y="4907"/>
                </a:lnTo>
                <a:lnTo>
                  <a:pt x="4907" y="4907"/>
                </a:lnTo>
                <a:lnTo>
                  <a:pt x="49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6298850" y="907625"/>
            <a:ext cx="155925" cy="155900"/>
          </a:xfrm>
          <a:custGeom>
            <a:avLst/>
            <a:gdLst/>
            <a:ahLst/>
            <a:cxnLst/>
            <a:rect l="l" t="t" r="r" b="b"/>
            <a:pathLst>
              <a:path w="6237" h="6236" extrusionOk="0">
                <a:moveTo>
                  <a:pt x="1" y="0"/>
                </a:moveTo>
                <a:lnTo>
                  <a:pt x="1" y="6236"/>
                </a:lnTo>
                <a:lnTo>
                  <a:pt x="6237" y="6236"/>
                </a:lnTo>
                <a:lnTo>
                  <a:pt x="62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83000" y="4540463"/>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0"/>
          <p:cNvSpPr/>
          <p:nvPr/>
        </p:nvSpPr>
        <p:spPr>
          <a:xfrm>
            <a:off x="101475" y="4727738"/>
            <a:ext cx="122675" cy="122675"/>
          </a:xfrm>
          <a:custGeom>
            <a:avLst/>
            <a:gdLst/>
            <a:ahLst/>
            <a:cxnLst/>
            <a:rect l="l" t="t" r="r" b="b"/>
            <a:pathLst>
              <a:path w="4907" h="4907" extrusionOk="0">
                <a:moveTo>
                  <a:pt x="0" y="1"/>
                </a:moveTo>
                <a:lnTo>
                  <a:pt x="0" y="4907"/>
                </a:lnTo>
                <a:lnTo>
                  <a:pt x="4907" y="4907"/>
                </a:lnTo>
                <a:lnTo>
                  <a:pt x="49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2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5" r:id="rId3"/>
    <p:sldLayoutId id="2147483666" r:id="rId4"/>
    <p:sldLayoutId id="2147483667"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https://data.cityofnewyork.us/Public-Safety/NYPD-Shooting-Incident-Data-Year-To-Date-/5ucz-vwe8/about_data"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25"/>
          <p:cNvSpPr txBox="1">
            <a:spLocks noGrp="1"/>
          </p:cNvSpPr>
          <p:nvPr>
            <p:ph type="subTitle" idx="1"/>
          </p:nvPr>
        </p:nvSpPr>
        <p:spPr>
          <a:xfrm>
            <a:off x="2924249" y="2804488"/>
            <a:ext cx="3475513"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Spring 2024 – PACE University</a:t>
            </a:r>
          </a:p>
        </p:txBody>
      </p:sp>
      <p:sp>
        <p:nvSpPr>
          <p:cNvPr id="436" name="Google Shape;436;p25"/>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Machine </a:t>
            </a:r>
            <a:r>
              <a:rPr lang="en" dirty="0">
                <a:solidFill>
                  <a:schemeClr val="accent2"/>
                </a:solidFill>
              </a:rPr>
              <a:t>Learning</a:t>
            </a:r>
            <a:r>
              <a:rPr lang="en" dirty="0"/>
              <a:t> Project</a:t>
            </a:r>
            <a:endParaRPr dirty="0"/>
          </a:p>
        </p:txBody>
      </p:sp>
      <p:sp>
        <p:nvSpPr>
          <p:cNvPr id="437" name="Google Shape;437;p25"/>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chemeClr val="accent1"/>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5"/>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6009551" y="3297133"/>
            <a:ext cx="119993" cy="119966"/>
          </a:xfrm>
          <a:custGeom>
            <a:avLst/>
            <a:gdLst/>
            <a:ahLst/>
            <a:cxnLst/>
            <a:rect l="l" t="t" r="r" b="b"/>
            <a:pathLst>
              <a:path w="4579" h="4578" extrusionOk="0">
                <a:moveTo>
                  <a:pt x="1" y="0"/>
                </a:moveTo>
                <a:lnTo>
                  <a:pt x="1" y="4578"/>
                </a:lnTo>
                <a:lnTo>
                  <a:pt x="4578" y="4578"/>
                </a:lnTo>
                <a:lnTo>
                  <a:pt x="45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 name="Google Shape;443;p25"/>
          <p:cNvGrpSpPr/>
          <p:nvPr/>
        </p:nvGrpSpPr>
        <p:grpSpPr>
          <a:xfrm>
            <a:off x="6232314" y="3696331"/>
            <a:ext cx="121434" cy="1073147"/>
            <a:chOff x="6232314" y="3696331"/>
            <a:chExt cx="121434" cy="1073147"/>
          </a:xfrm>
        </p:grpSpPr>
        <p:sp>
          <p:nvSpPr>
            <p:cNvPr id="444" name="Google Shape;444;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25"/>
          <p:cNvGrpSpPr/>
          <p:nvPr/>
        </p:nvGrpSpPr>
        <p:grpSpPr>
          <a:xfrm>
            <a:off x="6780548" y="337714"/>
            <a:ext cx="133252" cy="1952377"/>
            <a:chOff x="6780548" y="337714"/>
            <a:chExt cx="133252" cy="1952377"/>
          </a:xfrm>
        </p:grpSpPr>
        <p:sp>
          <p:nvSpPr>
            <p:cNvPr id="447" name="Google Shape;447;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chemeClr val="accent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 name="Google Shape;449;p25"/>
          <p:cNvGrpSpPr/>
          <p:nvPr/>
        </p:nvGrpSpPr>
        <p:grpSpPr>
          <a:xfrm>
            <a:off x="1608717" y="1280046"/>
            <a:ext cx="199237" cy="2828935"/>
            <a:chOff x="1608717" y="1280046"/>
            <a:chExt cx="199237" cy="2828935"/>
          </a:xfrm>
        </p:grpSpPr>
        <p:sp>
          <p:nvSpPr>
            <p:cNvPr id="450" name="Google Shape;450;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25"/>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25"/>
          <p:cNvGrpSpPr/>
          <p:nvPr/>
        </p:nvGrpSpPr>
        <p:grpSpPr>
          <a:xfrm>
            <a:off x="8008096" y="2108910"/>
            <a:ext cx="199001" cy="2139769"/>
            <a:chOff x="8008096" y="2108910"/>
            <a:chExt cx="199001" cy="2139769"/>
          </a:xfrm>
        </p:grpSpPr>
        <p:sp>
          <p:nvSpPr>
            <p:cNvPr id="456" name="Google Shape;456;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 name="Google Shape;458;p25"/>
          <p:cNvGrpSpPr/>
          <p:nvPr/>
        </p:nvGrpSpPr>
        <p:grpSpPr>
          <a:xfrm>
            <a:off x="4472500" y="3928605"/>
            <a:ext cx="199001" cy="867198"/>
            <a:chOff x="4475150" y="4052605"/>
            <a:chExt cx="199001" cy="867198"/>
          </a:xfrm>
        </p:grpSpPr>
        <p:sp>
          <p:nvSpPr>
            <p:cNvPr id="459" name="Google Shape;459;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BFC104-F9C6-E8C4-148D-A22EB84E3584}"/>
              </a:ext>
            </a:extLst>
          </p:cNvPr>
          <p:cNvPicPr>
            <a:picLocks noChangeAspect="1"/>
          </p:cNvPicPr>
          <p:nvPr/>
        </p:nvPicPr>
        <p:blipFill>
          <a:blip r:embed="rId2"/>
          <a:stretch>
            <a:fillRect/>
          </a:stretch>
        </p:blipFill>
        <p:spPr>
          <a:xfrm>
            <a:off x="384570" y="467211"/>
            <a:ext cx="4276746" cy="3955447"/>
          </a:xfrm>
          <a:prstGeom prst="rect">
            <a:avLst/>
          </a:prstGeom>
        </p:spPr>
      </p:pic>
      <p:pic>
        <p:nvPicPr>
          <p:cNvPr id="6" name="Picture 5">
            <a:extLst>
              <a:ext uri="{FF2B5EF4-FFF2-40B4-BE49-F238E27FC236}">
                <a16:creationId xmlns:a16="http://schemas.microsoft.com/office/drawing/2014/main" id="{9071EA11-64CB-760A-940C-5F4129A2C0CB}"/>
              </a:ext>
            </a:extLst>
          </p:cNvPr>
          <p:cNvPicPr>
            <a:picLocks noChangeAspect="1"/>
          </p:cNvPicPr>
          <p:nvPr/>
        </p:nvPicPr>
        <p:blipFill>
          <a:blip r:embed="rId3"/>
          <a:stretch>
            <a:fillRect/>
          </a:stretch>
        </p:blipFill>
        <p:spPr>
          <a:xfrm>
            <a:off x="4846470" y="467210"/>
            <a:ext cx="4083948" cy="3955447"/>
          </a:xfrm>
          <a:prstGeom prst="rect">
            <a:avLst/>
          </a:prstGeom>
        </p:spPr>
      </p:pic>
    </p:spTree>
    <p:extLst>
      <p:ext uri="{BB962C8B-B14F-4D97-AF65-F5344CB8AC3E}">
        <p14:creationId xmlns:p14="http://schemas.microsoft.com/office/powerpoint/2010/main" val="1599150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9B12F2-2C2A-8CDE-5A80-3D539D58E141}"/>
              </a:ext>
            </a:extLst>
          </p:cNvPr>
          <p:cNvPicPr>
            <a:picLocks noChangeAspect="1"/>
          </p:cNvPicPr>
          <p:nvPr/>
        </p:nvPicPr>
        <p:blipFill>
          <a:blip r:embed="rId2"/>
          <a:stretch>
            <a:fillRect/>
          </a:stretch>
        </p:blipFill>
        <p:spPr>
          <a:xfrm>
            <a:off x="285333" y="130570"/>
            <a:ext cx="3886200" cy="2343150"/>
          </a:xfrm>
          <a:prstGeom prst="rect">
            <a:avLst/>
          </a:prstGeom>
        </p:spPr>
      </p:pic>
      <p:pic>
        <p:nvPicPr>
          <p:cNvPr id="6" name="Picture 5">
            <a:extLst>
              <a:ext uri="{FF2B5EF4-FFF2-40B4-BE49-F238E27FC236}">
                <a16:creationId xmlns:a16="http://schemas.microsoft.com/office/drawing/2014/main" id="{F30734D8-354F-CD66-62D9-23EB2BC067D9}"/>
              </a:ext>
            </a:extLst>
          </p:cNvPr>
          <p:cNvPicPr>
            <a:picLocks noChangeAspect="1"/>
          </p:cNvPicPr>
          <p:nvPr/>
        </p:nvPicPr>
        <p:blipFill>
          <a:blip r:embed="rId3"/>
          <a:stretch>
            <a:fillRect/>
          </a:stretch>
        </p:blipFill>
        <p:spPr>
          <a:xfrm>
            <a:off x="4865676" y="2571750"/>
            <a:ext cx="3885689" cy="2447439"/>
          </a:xfrm>
          <a:prstGeom prst="rect">
            <a:avLst/>
          </a:prstGeom>
        </p:spPr>
      </p:pic>
      <p:pic>
        <p:nvPicPr>
          <p:cNvPr id="7" name="Picture 6">
            <a:extLst>
              <a:ext uri="{FF2B5EF4-FFF2-40B4-BE49-F238E27FC236}">
                <a16:creationId xmlns:a16="http://schemas.microsoft.com/office/drawing/2014/main" id="{0D95C7AE-E129-1451-9559-CE9888052153}"/>
              </a:ext>
            </a:extLst>
          </p:cNvPr>
          <p:cNvPicPr>
            <a:picLocks noChangeAspect="1"/>
          </p:cNvPicPr>
          <p:nvPr/>
        </p:nvPicPr>
        <p:blipFill>
          <a:blip r:embed="rId4"/>
          <a:stretch>
            <a:fillRect/>
          </a:stretch>
        </p:blipFill>
        <p:spPr>
          <a:xfrm>
            <a:off x="285333" y="2571750"/>
            <a:ext cx="3885689" cy="2494159"/>
          </a:xfrm>
          <a:prstGeom prst="rect">
            <a:avLst/>
          </a:prstGeom>
        </p:spPr>
      </p:pic>
    </p:spTree>
    <p:extLst>
      <p:ext uri="{BB962C8B-B14F-4D97-AF65-F5344CB8AC3E}">
        <p14:creationId xmlns:p14="http://schemas.microsoft.com/office/powerpoint/2010/main" val="1664599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29"/>
          <p:cNvSpPr txBox="1">
            <a:spLocks noGrp="1"/>
          </p:cNvSpPr>
          <p:nvPr>
            <p:ph type="ctrTitle" idx="4"/>
          </p:nvPr>
        </p:nvSpPr>
        <p:spPr>
          <a:xfrm>
            <a:off x="923634" y="799165"/>
            <a:ext cx="6153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t>Problem statement for classification task</a:t>
            </a:r>
          </a:p>
        </p:txBody>
      </p:sp>
      <p:sp>
        <p:nvSpPr>
          <p:cNvPr id="574" name="Google Shape;574;p29"/>
          <p:cNvSpPr txBox="1">
            <a:spLocks noGrp="1"/>
          </p:cNvSpPr>
          <p:nvPr>
            <p:ph type="subTitle" idx="1"/>
          </p:nvPr>
        </p:nvSpPr>
        <p:spPr>
          <a:xfrm>
            <a:off x="931246" y="1684092"/>
            <a:ext cx="6584188" cy="2187089"/>
          </a:xfrm>
          <a:prstGeom prst="rect">
            <a:avLst/>
          </a:prstGeom>
        </p:spPr>
        <p:txBody>
          <a:bodyPr spcFirstLastPara="1" wrap="square" lIns="91425" tIns="91425" rIns="91425" bIns="91425" anchor="t" anchorCtr="0">
            <a:noAutofit/>
          </a:bodyPr>
          <a:lstStyle/>
          <a:p>
            <a:pPr marL="0" lvl="0" indent="0" rtl="0">
              <a:lnSpc>
                <a:spcPct val="200000"/>
              </a:lnSpc>
              <a:spcBef>
                <a:spcPts val="0"/>
              </a:spcBef>
              <a:spcAft>
                <a:spcPts val="0"/>
              </a:spcAft>
              <a:buNone/>
            </a:pPr>
            <a:r>
              <a:rPr lang="en-US" sz="1000" dirty="0"/>
              <a:t> Classifying shooting incidents in New York City into "high-risk" and "low-risk" categories based on various features such as borough, location description, suspect and victim details. The objective of this classification task is to aid law enforcement agencies in identifying patterns and factors contributing to high-risk incidents, enabling them to prioritize response efforts and deploy preventive measures effectively in vulnerable areas.</a:t>
            </a:r>
            <a:endParaRPr sz="1000" dirty="0"/>
          </a:p>
        </p:txBody>
      </p:sp>
      <p:sp>
        <p:nvSpPr>
          <p:cNvPr id="595" name="Google Shape;595;p29"/>
          <p:cNvSpPr/>
          <p:nvPr/>
        </p:nvSpPr>
        <p:spPr>
          <a:xfrm>
            <a:off x="923634" y="3637035"/>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9"/>
          <p:cNvSpPr/>
          <p:nvPr/>
        </p:nvSpPr>
        <p:spPr>
          <a:xfrm>
            <a:off x="8282034" y="296076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226597D-FDB7-1447-4723-CF64796A1A0C}"/>
              </a:ext>
            </a:extLst>
          </p:cNvPr>
          <p:cNvPicPr>
            <a:picLocks noChangeAspect="1"/>
          </p:cNvPicPr>
          <p:nvPr/>
        </p:nvPicPr>
        <p:blipFill>
          <a:blip r:embed="rId2"/>
          <a:stretch>
            <a:fillRect/>
          </a:stretch>
        </p:blipFill>
        <p:spPr>
          <a:xfrm>
            <a:off x="113370" y="253629"/>
            <a:ext cx="4132696" cy="4255798"/>
          </a:xfrm>
          <a:prstGeom prst="rect">
            <a:avLst/>
          </a:prstGeom>
        </p:spPr>
      </p:pic>
      <p:pic>
        <p:nvPicPr>
          <p:cNvPr id="8" name="Picture 7">
            <a:extLst>
              <a:ext uri="{FF2B5EF4-FFF2-40B4-BE49-F238E27FC236}">
                <a16:creationId xmlns:a16="http://schemas.microsoft.com/office/drawing/2014/main" id="{7BABA6C5-F231-1204-E943-621F29C2FA1E}"/>
              </a:ext>
            </a:extLst>
          </p:cNvPr>
          <p:cNvPicPr>
            <a:picLocks noChangeAspect="1"/>
          </p:cNvPicPr>
          <p:nvPr/>
        </p:nvPicPr>
        <p:blipFill>
          <a:blip r:embed="rId3"/>
          <a:stretch>
            <a:fillRect/>
          </a:stretch>
        </p:blipFill>
        <p:spPr>
          <a:xfrm>
            <a:off x="4491906" y="1395028"/>
            <a:ext cx="4345069" cy="2353444"/>
          </a:xfrm>
          <a:prstGeom prst="rect">
            <a:avLst/>
          </a:prstGeom>
        </p:spPr>
      </p:pic>
    </p:spTree>
    <p:extLst>
      <p:ext uri="{BB962C8B-B14F-4D97-AF65-F5344CB8AC3E}">
        <p14:creationId xmlns:p14="http://schemas.microsoft.com/office/powerpoint/2010/main" val="1758384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94FDC31-2635-FF15-29F3-0A224853F2D7}"/>
              </a:ext>
            </a:extLst>
          </p:cNvPr>
          <p:cNvPicPr>
            <a:picLocks noChangeAspect="1"/>
          </p:cNvPicPr>
          <p:nvPr/>
        </p:nvPicPr>
        <p:blipFill>
          <a:blip r:embed="rId2"/>
          <a:stretch>
            <a:fillRect/>
          </a:stretch>
        </p:blipFill>
        <p:spPr>
          <a:xfrm>
            <a:off x="685800" y="253953"/>
            <a:ext cx="7772400" cy="4635593"/>
          </a:xfrm>
          <a:prstGeom prst="rect">
            <a:avLst/>
          </a:prstGeom>
        </p:spPr>
      </p:pic>
    </p:spTree>
    <p:extLst>
      <p:ext uri="{BB962C8B-B14F-4D97-AF65-F5344CB8AC3E}">
        <p14:creationId xmlns:p14="http://schemas.microsoft.com/office/powerpoint/2010/main" val="4275575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89D6DC-3D73-9C2D-74D1-F66866D50C93}"/>
              </a:ext>
            </a:extLst>
          </p:cNvPr>
          <p:cNvPicPr>
            <a:picLocks noChangeAspect="1"/>
          </p:cNvPicPr>
          <p:nvPr/>
        </p:nvPicPr>
        <p:blipFill>
          <a:blip r:embed="rId2"/>
          <a:stretch>
            <a:fillRect/>
          </a:stretch>
        </p:blipFill>
        <p:spPr>
          <a:xfrm>
            <a:off x="125146" y="196668"/>
            <a:ext cx="2891707" cy="2212809"/>
          </a:xfrm>
          <a:prstGeom prst="rect">
            <a:avLst/>
          </a:prstGeom>
        </p:spPr>
      </p:pic>
      <p:pic>
        <p:nvPicPr>
          <p:cNvPr id="3" name="Picture 2">
            <a:extLst>
              <a:ext uri="{FF2B5EF4-FFF2-40B4-BE49-F238E27FC236}">
                <a16:creationId xmlns:a16="http://schemas.microsoft.com/office/drawing/2014/main" id="{89B940DD-F34E-5688-EFC2-E40127C94FED}"/>
              </a:ext>
            </a:extLst>
          </p:cNvPr>
          <p:cNvPicPr>
            <a:picLocks noChangeAspect="1"/>
          </p:cNvPicPr>
          <p:nvPr/>
        </p:nvPicPr>
        <p:blipFill>
          <a:blip r:embed="rId3"/>
          <a:stretch>
            <a:fillRect/>
          </a:stretch>
        </p:blipFill>
        <p:spPr>
          <a:xfrm>
            <a:off x="3141325" y="196668"/>
            <a:ext cx="2891707" cy="2212809"/>
          </a:xfrm>
          <a:prstGeom prst="rect">
            <a:avLst/>
          </a:prstGeom>
        </p:spPr>
      </p:pic>
      <p:pic>
        <p:nvPicPr>
          <p:cNvPr id="4" name="Picture 3">
            <a:extLst>
              <a:ext uri="{FF2B5EF4-FFF2-40B4-BE49-F238E27FC236}">
                <a16:creationId xmlns:a16="http://schemas.microsoft.com/office/drawing/2014/main" id="{1C5B30F1-DDD8-091C-D12C-9D738AD0B275}"/>
              </a:ext>
            </a:extLst>
          </p:cNvPr>
          <p:cNvPicPr>
            <a:picLocks noChangeAspect="1"/>
          </p:cNvPicPr>
          <p:nvPr/>
        </p:nvPicPr>
        <p:blipFill>
          <a:blip r:embed="rId4"/>
          <a:stretch>
            <a:fillRect/>
          </a:stretch>
        </p:blipFill>
        <p:spPr>
          <a:xfrm>
            <a:off x="125146" y="2629734"/>
            <a:ext cx="2891707" cy="2212809"/>
          </a:xfrm>
          <a:prstGeom prst="rect">
            <a:avLst/>
          </a:prstGeom>
        </p:spPr>
      </p:pic>
      <p:pic>
        <p:nvPicPr>
          <p:cNvPr id="5" name="Picture 4">
            <a:extLst>
              <a:ext uri="{FF2B5EF4-FFF2-40B4-BE49-F238E27FC236}">
                <a16:creationId xmlns:a16="http://schemas.microsoft.com/office/drawing/2014/main" id="{C8B3D06F-6726-C813-A8B2-9A6FAA3F9B6F}"/>
              </a:ext>
            </a:extLst>
          </p:cNvPr>
          <p:cNvPicPr>
            <a:picLocks noChangeAspect="1"/>
          </p:cNvPicPr>
          <p:nvPr/>
        </p:nvPicPr>
        <p:blipFill>
          <a:blip r:embed="rId5"/>
          <a:stretch>
            <a:fillRect/>
          </a:stretch>
        </p:blipFill>
        <p:spPr>
          <a:xfrm>
            <a:off x="3141325" y="2629734"/>
            <a:ext cx="2891707" cy="2212809"/>
          </a:xfrm>
          <a:prstGeom prst="rect">
            <a:avLst/>
          </a:prstGeom>
        </p:spPr>
      </p:pic>
      <p:pic>
        <p:nvPicPr>
          <p:cNvPr id="6" name="Picture 5">
            <a:extLst>
              <a:ext uri="{FF2B5EF4-FFF2-40B4-BE49-F238E27FC236}">
                <a16:creationId xmlns:a16="http://schemas.microsoft.com/office/drawing/2014/main" id="{3373450B-B21B-1355-F072-1D6BF07AD030}"/>
              </a:ext>
            </a:extLst>
          </p:cNvPr>
          <p:cNvPicPr>
            <a:picLocks noChangeAspect="1"/>
          </p:cNvPicPr>
          <p:nvPr/>
        </p:nvPicPr>
        <p:blipFill>
          <a:blip r:embed="rId6"/>
          <a:stretch>
            <a:fillRect/>
          </a:stretch>
        </p:blipFill>
        <p:spPr>
          <a:xfrm>
            <a:off x="6106337" y="196668"/>
            <a:ext cx="2977593" cy="2212809"/>
          </a:xfrm>
          <a:prstGeom prst="rect">
            <a:avLst/>
          </a:prstGeom>
        </p:spPr>
      </p:pic>
      <p:pic>
        <p:nvPicPr>
          <p:cNvPr id="7" name="Picture 6">
            <a:extLst>
              <a:ext uri="{FF2B5EF4-FFF2-40B4-BE49-F238E27FC236}">
                <a16:creationId xmlns:a16="http://schemas.microsoft.com/office/drawing/2014/main" id="{1FCB7233-0999-6BFB-C930-7E7560CEED99}"/>
              </a:ext>
            </a:extLst>
          </p:cNvPr>
          <p:cNvPicPr>
            <a:picLocks noChangeAspect="1"/>
          </p:cNvPicPr>
          <p:nvPr/>
        </p:nvPicPr>
        <p:blipFill>
          <a:blip r:embed="rId7"/>
          <a:stretch>
            <a:fillRect/>
          </a:stretch>
        </p:blipFill>
        <p:spPr>
          <a:xfrm>
            <a:off x="6106337" y="2629733"/>
            <a:ext cx="2977593" cy="2212809"/>
          </a:xfrm>
          <a:prstGeom prst="rect">
            <a:avLst/>
          </a:prstGeom>
        </p:spPr>
      </p:pic>
    </p:spTree>
    <p:extLst>
      <p:ext uri="{BB962C8B-B14F-4D97-AF65-F5344CB8AC3E}">
        <p14:creationId xmlns:p14="http://schemas.microsoft.com/office/powerpoint/2010/main" val="2721108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C60B07-3C17-DB7F-A212-796BCAFEBBC5}"/>
              </a:ext>
            </a:extLst>
          </p:cNvPr>
          <p:cNvPicPr>
            <a:picLocks noChangeAspect="1"/>
          </p:cNvPicPr>
          <p:nvPr/>
        </p:nvPicPr>
        <p:blipFill>
          <a:blip r:embed="rId2"/>
          <a:stretch>
            <a:fillRect/>
          </a:stretch>
        </p:blipFill>
        <p:spPr>
          <a:xfrm>
            <a:off x="104648" y="80094"/>
            <a:ext cx="5650874" cy="4959118"/>
          </a:xfrm>
          <a:prstGeom prst="rect">
            <a:avLst/>
          </a:prstGeom>
        </p:spPr>
      </p:pic>
    </p:spTree>
    <p:extLst>
      <p:ext uri="{BB962C8B-B14F-4D97-AF65-F5344CB8AC3E}">
        <p14:creationId xmlns:p14="http://schemas.microsoft.com/office/powerpoint/2010/main" val="30756644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2F98A5-483B-5176-627B-AB67BE43D3B3}"/>
              </a:ext>
            </a:extLst>
          </p:cNvPr>
          <p:cNvPicPr>
            <a:picLocks noChangeAspect="1"/>
          </p:cNvPicPr>
          <p:nvPr/>
        </p:nvPicPr>
        <p:blipFill>
          <a:blip r:embed="rId2"/>
          <a:stretch>
            <a:fillRect/>
          </a:stretch>
        </p:blipFill>
        <p:spPr>
          <a:xfrm>
            <a:off x="2654300" y="1606550"/>
            <a:ext cx="3835400" cy="1930400"/>
          </a:xfrm>
          <a:prstGeom prst="rect">
            <a:avLst/>
          </a:prstGeom>
        </p:spPr>
      </p:pic>
    </p:spTree>
    <p:extLst>
      <p:ext uri="{BB962C8B-B14F-4D97-AF65-F5344CB8AC3E}">
        <p14:creationId xmlns:p14="http://schemas.microsoft.com/office/powerpoint/2010/main" val="750007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EA392B-E468-9CD4-A0DC-FBE293368136}"/>
              </a:ext>
            </a:extLst>
          </p:cNvPr>
          <p:cNvSpPr>
            <a:spLocks noGrp="1"/>
          </p:cNvSpPr>
          <p:nvPr>
            <p:ph type="ctrTitle"/>
          </p:nvPr>
        </p:nvSpPr>
        <p:spPr/>
        <p:txBody>
          <a:bodyPr/>
          <a:lstStyle/>
          <a:p>
            <a:r>
              <a:rPr lang="en-US" dirty="0"/>
              <a:t>Dataset details</a:t>
            </a:r>
          </a:p>
        </p:txBody>
      </p:sp>
      <p:pic>
        <p:nvPicPr>
          <p:cNvPr id="5" name="Picture 4">
            <a:extLst>
              <a:ext uri="{FF2B5EF4-FFF2-40B4-BE49-F238E27FC236}">
                <a16:creationId xmlns:a16="http://schemas.microsoft.com/office/drawing/2014/main" id="{8B66C56A-AB1F-B531-8DF0-646959D2A8B8}"/>
              </a:ext>
            </a:extLst>
          </p:cNvPr>
          <p:cNvPicPr>
            <a:picLocks noChangeAspect="1"/>
          </p:cNvPicPr>
          <p:nvPr/>
        </p:nvPicPr>
        <p:blipFill>
          <a:blip r:embed="rId3"/>
          <a:stretch>
            <a:fillRect/>
          </a:stretch>
        </p:blipFill>
        <p:spPr>
          <a:xfrm>
            <a:off x="618826" y="1057523"/>
            <a:ext cx="4024736" cy="4015410"/>
          </a:xfrm>
          <a:prstGeom prst="rect">
            <a:avLst/>
          </a:prstGeom>
        </p:spPr>
      </p:pic>
      <p:sp>
        <p:nvSpPr>
          <p:cNvPr id="6" name="Text Placeholder 1">
            <a:extLst>
              <a:ext uri="{FF2B5EF4-FFF2-40B4-BE49-F238E27FC236}">
                <a16:creationId xmlns:a16="http://schemas.microsoft.com/office/drawing/2014/main" id="{F1BC89AD-0274-4D43-3ED3-0C67CC034555}"/>
              </a:ext>
            </a:extLst>
          </p:cNvPr>
          <p:cNvSpPr>
            <a:spLocks noGrp="1"/>
          </p:cNvSpPr>
          <p:nvPr>
            <p:ph type="body" idx="1"/>
          </p:nvPr>
        </p:nvSpPr>
        <p:spPr>
          <a:xfrm>
            <a:off x="4747955" y="1073425"/>
            <a:ext cx="3908700" cy="3786900"/>
          </a:xfrm>
        </p:spPr>
        <p:txBody>
          <a:bodyPr/>
          <a:lstStyle/>
          <a:p>
            <a:r>
              <a:rPr lang="en-US" sz="900" b="1" dirty="0">
                <a:solidFill>
                  <a:schemeClr val="bg1"/>
                </a:solidFill>
                <a:effectLst/>
                <a:latin typeface="Courier New" panose="02070309020205020404" pitchFamily="49" charset="0"/>
              </a:rPr>
              <a:t>Link: </a:t>
            </a:r>
            <a:r>
              <a:rPr lang="en-US" sz="900" b="1" dirty="0">
                <a:solidFill>
                  <a:schemeClr val="bg1"/>
                </a:solidFill>
                <a:effectLst/>
                <a:latin typeface="Courier New" panose="02070309020205020404" pitchFamily="49" charset="0"/>
                <a:hlinkClick r:id="rId4"/>
              </a:rPr>
              <a:t>https://data.cityofnewyork.us/Public-Safety/NYPD-Shooting-Incident-Data-Year-To-Date-/5ucz-vwe8/about_data</a:t>
            </a:r>
            <a:r>
              <a:rPr lang="en-US" sz="900" b="1" dirty="0">
                <a:solidFill>
                  <a:schemeClr val="bg1"/>
                </a:solidFill>
                <a:effectLst/>
                <a:latin typeface="Courier New" panose="02070309020205020404" pitchFamily="49" charset="0"/>
              </a:rPr>
              <a:t>.</a:t>
            </a:r>
          </a:p>
          <a:p>
            <a:pPr marL="165100" indent="0">
              <a:buNone/>
            </a:pPr>
            <a:endParaRPr lang="en-US" sz="900" b="1" dirty="0">
              <a:solidFill>
                <a:schemeClr val="bg1"/>
              </a:solidFill>
              <a:effectLst/>
              <a:latin typeface="Courier New" panose="02070309020205020404" pitchFamily="49" charset="0"/>
            </a:endParaRPr>
          </a:p>
          <a:p>
            <a:r>
              <a:rPr lang="en-US" sz="900" b="1" dirty="0">
                <a:solidFill>
                  <a:schemeClr val="bg1"/>
                </a:solidFill>
                <a:effectLst/>
                <a:latin typeface="Courier New" panose="02070309020205020404" pitchFamily="49" charset="0"/>
              </a:rPr>
              <a:t>List of every shooting incident that occurred in NYC (Last Updated January 18, 2024).</a:t>
            </a:r>
          </a:p>
          <a:p>
            <a:pPr marL="165100" indent="0">
              <a:buNone/>
            </a:pPr>
            <a:endParaRPr lang="en-US" sz="900" b="1" dirty="0">
              <a:solidFill>
                <a:schemeClr val="bg1"/>
              </a:solidFill>
              <a:effectLst/>
              <a:latin typeface="Courier New" panose="02070309020205020404" pitchFamily="49" charset="0"/>
            </a:endParaRPr>
          </a:p>
          <a:p>
            <a:r>
              <a:rPr lang="en-US" sz="900" b="1" dirty="0">
                <a:solidFill>
                  <a:schemeClr val="bg1"/>
                </a:solidFill>
                <a:effectLst/>
                <a:latin typeface="Courier New" panose="02070309020205020404" pitchFamily="49" charset="0"/>
              </a:rPr>
              <a:t>This is a breakdown of every shooting incident that occurred in NYC during the calendar year(2023). </a:t>
            </a:r>
          </a:p>
          <a:p>
            <a:pPr marL="165100" indent="0">
              <a:buNone/>
            </a:pPr>
            <a:endParaRPr lang="en-US" sz="900" b="1" dirty="0">
              <a:solidFill>
                <a:schemeClr val="bg1"/>
              </a:solidFill>
              <a:effectLst/>
              <a:latin typeface="Courier New" panose="02070309020205020404" pitchFamily="49" charset="0"/>
            </a:endParaRPr>
          </a:p>
          <a:p>
            <a:r>
              <a:rPr lang="en-US" sz="900" b="1" dirty="0">
                <a:solidFill>
                  <a:schemeClr val="bg1"/>
                </a:solidFill>
                <a:effectLst/>
                <a:latin typeface="Courier New" panose="02070309020205020404" pitchFamily="49" charset="0"/>
              </a:rPr>
              <a:t>Each record represents a shooting incident in NYC and includes information about the event, the location and time of occurrence. In addition, information related to suspect and victim demographics is also included. </a:t>
            </a:r>
            <a:endParaRPr lang="en-US" sz="900" dirty="0"/>
          </a:p>
        </p:txBody>
      </p:sp>
    </p:spTree>
    <p:extLst>
      <p:ext uri="{BB962C8B-B14F-4D97-AF65-F5344CB8AC3E}">
        <p14:creationId xmlns:p14="http://schemas.microsoft.com/office/powerpoint/2010/main" val="13790516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4" name="Picture 3">
            <a:extLst>
              <a:ext uri="{FF2B5EF4-FFF2-40B4-BE49-F238E27FC236}">
                <a16:creationId xmlns:a16="http://schemas.microsoft.com/office/drawing/2014/main" id="{958836A9-A58D-5130-72F0-EDA93902C27D}"/>
              </a:ext>
            </a:extLst>
          </p:cNvPr>
          <p:cNvPicPr>
            <a:picLocks noChangeAspect="1"/>
          </p:cNvPicPr>
          <p:nvPr/>
        </p:nvPicPr>
        <p:blipFill>
          <a:blip r:embed="rId3"/>
          <a:stretch>
            <a:fillRect/>
          </a:stretch>
        </p:blipFill>
        <p:spPr>
          <a:xfrm>
            <a:off x="238381" y="231749"/>
            <a:ext cx="4266874" cy="4363437"/>
          </a:xfrm>
          <a:prstGeom prst="rect">
            <a:avLst/>
          </a:prstGeom>
        </p:spPr>
      </p:pic>
      <p:pic>
        <p:nvPicPr>
          <p:cNvPr id="8" name="Picture 7">
            <a:extLst>
              <a:ext uri="{FF2B5EF4-FFF2-40B4-BE49-F238E27FC236}">
                <a16:creationId xmlns:a16="http://schemas.microsoft.com/office/drawing/2014/main" id="{C05DCA77-BEBC-CA42-78FD-8557A498EBCB}"/>
              </a:ext>
            </a:extLst>
          </p:cNvPr>
          <p:cNvPicPr>
            <a:picLocks noChangeAspect="1"/>
          </p:cNvPicPr>
          <p:nvPr/>
        </p:nvPicPr>
        <p:blipFill>
          <a:blip r:embed="rId4"/>
          <a:stretch>
            <a:fillRect/>
          </a:stretch>
        </p:blipFill>
        <p:spPr>
          <a:xfrm>
            <a:off x="4572000" y="242014"/>
            <a:ext cx="4460202" cy="435317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402006-966A-0366-44AF-8CAA4C50270E}"/>
              </a:ext>
            </a:extLst>
          </p:cNvPr>
          <p:cNvPicPr>
            <a:picLocks noChangeAspect="1"/>
          </p:cNvPicPr>
          <p:nvPr/>
        </p:nvPicPr>
        <p:blipFill>
          <a:blip r:embed="rId2"/>
          <a:stretch>
            <a:fillRect/>
          </a:stretch>
        </p:blipFill>
        <p:spPr>
          <a:xfrm>
            <a:off x="353084" y="118888"/>
            <a:ext cx="3538784" cy="4905723"/>
          </a:xfrm>
          <a:prstGeom prst="rect">
            <a:avLst/>
          </a:prstGeom>
        </p:spPr>
      </p:pic>
      <p:pic>
        <p:nvPicPr>
          <p:cNvPr id="7" name="Picture 6">
            <a:extLst>
              <a:ext uri="{FF2B5EF4-FFF2-40B4-BE49-F238E27FC236}">
                <a16:creationId xmlns:a16="http://schemas.microsoft.com/office/drawing/2014/main" id="{574F15B9-D874-3347-922B-463220DE8EE3}"/>
              </a:ext>
            </a:extLst>
          </p:cNvPr>
          <p:cNvPicPr>
            <a:picLocks noChangeAspect="1"/>
          </p:cNvPicPr>
          <p:nvPr/>
        </p:nvPicPr>
        <p:blipFill>
          <a:blip r:embed="rId3"/>
          <a:stretch>
            <a:fillRect/>
          </a:stretch>
        </p:blipFill>
        <p:spPr>
          <a:xfrm>
            <a:off x="4071416" y="118888"/>
            <a:ext cx="4899048" cy="2290589"/>
          </a:xfrm>
          <a:prstGeom prst="rect">
            <a:avLst/>
          </a:prstGeom>
        </p:spPr>
      </p:pic>
      <p:pic>
        <p:nvPicPr>
          <p:cNvPr id="8" name="Picture 7">
            <a:extLst>
              <a:ext uri="{FF2B5EF4-FFF2-40B4-BE49-F238E27FC236}">
                <a16:creationId xmlns:a16="http://schemas.microsoft.com/office/drawing/2014/main" id="{0E480BAE-B84E-A9FE-0DF3-EAC2B4DA73A3}"/>
              </a:ext>
            </a:extLst>
          </p:cNvPr>
          <p:cNvPicPr>
            <a:picLocks noChangeAspect="1"/>
          </p:cNvPicPr>
          <p:nvPr/>
        </p:nvPicPr>
        <p:blipFill>
          <a:blip r:embed="rId4"/>
          <a:stretch>
            <a:fillRect/>
          </a:stretch>
        </p:blipFill>
        <p:spPr>
          <a:xfrm>
            <a:off x="4071414" y="2467373"/>
            <a:ext cx="4899049" cy="2557238"/>
          </a:xfrm>
          <a:prstGeom prst="rect">
            <a:avLst/>
          </a:prstGeom>
        </p:spPr>
      </p:pic>
    </p:spTree>
    <p:extLst>
      <p:ext uri="{BB962C8B-B14F-4D97-AF65-F5344CB8AC3E}">
        <p14:creationId xmlns:p14="http://schemas.microsoft.com/office/powerpoint/2010/main" val="3679732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A76B84-F374-7FE9-5675-86006ACA933C}"/>
              </a:ext>
            </a:extLst>
          </p:cNvPr>
          <p:cNvPicPr>
            <a:picLocks noChangeAspect="1"/>
          </p:cNvPicPr>
          <p:nvPr/>
        </p:nvPicPr>
        <p:blipFill>
          <a:blip r:embed="rId2"/>
          <a:stretch>
            <a:fillRect/>
          </a:stretch>
        </p:blipFill>
        <p:spPr>
          <a:xfrm>
            <a:off x="292007" y="220051"/>
            <a:ext cx="3891552" cy="1989193"/>
          </a:xfrm>
          <a:prstGeom prst="rect">
            <a:avLst/>
          </a:prstGeom>
        </p:spPr>
      </p:pic>
      <p:pic>
        <p:nvPicPr>
          <p:cNvPr id="6" name="Picture 5">
            <a:extLst>
              <a:ext uri="{FF2B5EF4-FFF2-40B4-BE49-F238E27FC236}">
                <a16:creationId xmlns:a16="http://schemas.microsoft.com/office/drawing/2014/main" id="{944FD691-EA23-B07C-1C48-3760D0BC0ECB}"/>
              </a:ext>
            </a:extLst>
          </p:cNvPr>
          <p:cNvPicPr>
            <a:picLocks noChangeAspect="1"/>
          </p:cNvPicPr>
          <p:nvPr/>
        </p:nvPicPr>
        <p:blipFill>
          <a:blip r:embed="rId3"/>
          <a:stretch>
            <a:fillRect/>
          </a:stretch>
        </p:blipFill>
        <p:spPr>
          <a:xfrm>
            <a:off x="4410174" y="2364157"/>
            <a:ext cx="4670833" cy="2575694"/>
          </a:xfrm>
          <a:prstGeom prst="rect">
            <a:avLst/>
          </a:prstGeom>
        </p:spPr>
      </p:pic>
      <p:pic>
        <p:nvPicPr>
          <p:cNvPr id="7" name="Picture 6">
            <a:extLst>
              <a:ext uri="{FF2B5EF4-FFF2-40B4-BE49-F238E27FC236}">
                <a16:creationId xmlns:a16="http://schemas.microsoft.com/office/drawing/2014/main" id="{7DA409D9-1BBE-61B3-D3F3-CA5944BAA60D}"/>
              </a:ext>
            </a:extLst>
          </p:cNvPr>
          <p:cNvPicPr>
            <a:picLocks noChangeAspect="1"/>
          </p:cNvPicPr>
          <p:nvPr/>
        </p:nvPicPr>
        <p:blipFill>
          <a:blip r:embed="rId4"/>
          <a:stretch>
            <a:fillRect/>
          </a:stretch>
        </p:blipFill>
        <p:spPr>
          <a:xfrm>
            <a:off x="292008" y="2364157"/>
            <a:ext cx="3891552" cy="2575694"/>
          </a:xfrm>
          <a:prstGeom prst="rect">
            <a:avLst/>
          </a:prstGeom>
        </p:spPr>
      </p:pic>
    </p:spTree>
    <p:extLst>
      <p:ext uri="{BB962C8B-B14F-4D97-AF65-F5344CB8AC3E}">
        <p14:creationId xmlns:p14="http://schemas.microsoft.com/office/powerpoint/2010/main" val="2722705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2BBA70-7218-8523-F863-A4D5312D26A6}"/>
              </a:ext>
            </a:extLst>
          </p:cNvPr>
          <p:cNvPicPr>
            <a:picLocks noChangeAspect="1"/>
          </p:cNvPicPr>
          <p:nvPr/>
        </p:nvPicPr>
        <p:blipFill>
          <a:blip r:embed="rId2"/>
          <a:stretch>
            <a:fillRect/>
          </a:stretch>
        </p:blipFill>
        <p:spPr>
          <a:xfrm>
            <a:off x="139329" y="692332"/>
            <a:ext cx="8865342" cy="4333530"/>
          </a:xfrm>
          <a:prstGeom prst="rect">
            <a:avLst/>
          </a:prstGeom>
        </p:spPr>
      </p:pic>
    </p:spTree>
    <p:extLst>
      <p:ext uri="{BB962C8B-B14F-4D97-AF65-F5344CB8AC3E}">
        <p14:creationId xmlns:p14="http://schemas.microsoft.com/office/powerpoint/2010/main" val="4290557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FC47DF-C0EC-6394-4226-8EB6252F28F2}"/>
              </a:ext>
            </a:extLst>
          </p:cNvPr>
          <p:cNvPicPr>
            <a:picLocks noChangeAspect="1"/>
          </p:cNvPicPr>
          <p:nvPr/>
        </p:nvPicPr>
        <p:blipFill>
          <a:blip r:embed="rId2"/>
          <a:stretch>
            <a:fillRect/>
          </a:stretch>
        </p:blipFill>
        <p:spPr>
          <a:xfrm>
            <a:off x="441785" y="240280"/>
            <a:ext cx="3522840" cy="2111629"/>
          </a:xfrm>
          <a:prstGeom prst="rect">
            <a:avLst/>
          </a:prstGeom>
        </p:spPr>
      </p:pic>
      <p:pic>
        <p:nvPicPr>
          <p:cNvPr id="6" name="Picture 5">
            <a:extLst>
              <a:ext uri="{FF2B5EF4-FFF2-40B4-BE49-F238E27FC236}">
                <a16:creationId xmlns:a16="http://schemas.microsoft.com/office/drawing/2014/main" id="{6528365A-BF1A-9314-E6A0-D8AFF704C4DA}"/>
              </a:ext>
            </a:extLst>
          </p:cNvPr>
          <p:cNvPicPr>
            <a:picLocks noChangeAspect="1"/>
          </p:cNvPicPr>
          <p:nvPr/>
        </p:nvPicPr>
        <p:blipFill>
          <a:blip r:embed="rId3"/>
          <a:stretch>
            <a:fillRect/>
          </a:stretch>
        </p:blipFill>
        <p:spPr>
          <a:xfrm>
            <a:off x="441784" y="2791590"/>
            <a:ext cx="3576235" cy="2111629"/>
          </a:xfrm>
          <a:prstGeom prst="rect">
            <a:avLst/>
          </a:prstGeom>
        </p:spPr>
      </p:pic>
      <p:pic>
        <p:nvPicPr>
          <p:cNvPr id="7" name="Picture 6">
            <a:extLst>
              <a:ext uri="{FF2B5EF4-FFF2-40B4-BE49-F238E27FC236}">
                <a16:creationId xmlns:a16="http://schemas.microsoft.com/office/drawing/2014/main" id="{3E0E7F8A-FCCA-F39F-3060-D088454B5396}"/>
              </a:ext>
            </a:extLst>
          </p:cNvPr>
          <p:cNvPicPr>
            <a:picLocks noChangeAspect="1"/>
          </p:cNvPicPr>
          <p:nvPr/>
        </p:nvPicPr>
        <p:blipFill>
          <a:blip r:embed="rId4"/>
          <a:stretch>
            <a:fillRect/>
          </a:stretch>
        </p:blipFill>
        <p:spPr>
          <a:xfrm>
            <a:off x="4844832" y="2791589"/>
            <a:ext cx="3494951" cy="2111629"/>
          </a:xfrm>
          <a:prstGeom prst="rect">
            <a:avLst/>
          </a:prstGeom>
        </p:spPr>
      </p:pic>
    </p:spTree>
    <p:extLst>
      <p:ext uri="{BB962C8B-B14F-4D97-AF65-F5344CB8AC3E}">
        <p14:creationId xmlns:p14="http://schemas.microsoft.com/office/powerpoint/2010/main" val="3970911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0B2C335-A3AC-F336-7BA4-38F84A5B1BD4}"/>
              </a:ext>
            </a:extLst>
          </p:cNvPr>
          <p:cNvPicPr>
            <a:picLocks noChangeAspect="1"/>
          </p:cNvPicPr>
          <p:nvPr/>
        </p:nvPicPr>
        <p:blipFill>
          <a:blip r:embed="rId2"/>
          <a:stretch>
            <a:fillRect/>
          </a:stretch>
        </p:blipFill>
        <p:spPr>
          <a:xfrm>
            <a:off x="492241" y="232066"/>
            <a:ext cx="3806107" cy="2232632"/>
          </a:xfrm>
          <a:prstGeom prst="rect">
            <a:avLst/>
          </a:prstGeom>
        </p:spPr>
      </p:pic>
      <p:pic>
        <p:nvPicPr>
          <p:cNvPr id="6" name="Picture 5">
            <a:extLst>
              <a:ext uri="{FF2B5EF4-FFF2-40B4-BE49-F238E27FC236}">
                <a16:creationId xmlns:a16="http://schemas.microsoft.com/office/drawing/2014/main" id="{F68F9513-ACBA-5A49-B67E-4C54161D1BF9}"/>
              </a:ext>
            </a:extLst>
          </p:cNvPr>
          <p:cNvPicPr>
            <a:picLocks noChangeAspect="1"/>
          </p:cNvPicPr>
          <p:nvPr/>
        </p:nvPicPr>
        <p:blipFill>
          <a:blip r:embed="rId3"/>
          <a:stretch>
            <a:fillRect/>
          </a:stretch>
        </p:blipFill>
        <p:spPr>
          <a:xfrm>
            <a:off x="492240" y="2771984"/>
            <a:ext cx="3806107" cy="2139450"/>
          </a:xfrm>
          <a:prstGeom prst="rect">
            <a:avLst/>
          </a:prstGeom>
        </p:spPr>
      </p:pic>
      <p:pic>
        <p:nvPicPr>
          <p:cNvPr id="7" name="Picture 6">
            <a:extLst>
              <a:ext uri="{FF2B5EF4-FFF2-40B4-BE49-F238E27FC236}">
                <a16:creationId xmlns:a16="http://schemas.microsoft.com/office/drawing/2014/main" id="{5A9761FC-6969-7279-6BF9-E08A4BBB5AF6}"/>
              </a:ext>
            </a:extLst>
          </p:cNvPr>
          <p:cNvPicPr>
            <a:picLocks noChangeAspect="1"/>
          </p:cNvPicPr>
          <p:nvPr/>
        </p:nvPicPr>
        <p:blipFill>
          <a:blip r:embed="rId4"/>
          <a:stretch>
            <a:fillRect/>
          </a:stretch>
        </p:blipFill>
        <p:spPr>
          <a:xfrm>
            <a:off x="5037383" y="2771984"/>
            <a:ext cx="3672778" cy="2139450"/>
          </a:xfrm>
          <a:prstGeom prst="rect">
            <a:avLst/>
          </a:prstGeom>
        </p:spPr>
      </p:pic>
    </p:spTree>
    <p:extLst>
      <p:ext uri="{BB962C8B-B14F-4D97-AF65-F5344CB8AC3E}">
        <p14:creationId xmlns:p14="http://schemas.microsoft.com/office/powerpoint/2010/main" val="2366066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4B663D-8EE3-6E1D-2E5F-27CFA2BB8037}"/>
              </a:ext>
            </a:extLst>
          </p:cNvPr>
          <p:cNvPicPr>
            <a:picLocks noChangeAspect="1"/>
          </p:cNvPicPr>
          <p:nvPr/>
        </p:nvPicPr>
        <p:blipFill>
          <a:blip r:embed="rId2"/>
          <a:stretch>
            <a:fillRect/>
          </a:stretch>
        </p:blipFill>
        <p:spPr>
          <a:xfrm>
            <a:off x="318705" y="147702"/>
            <a:ext cx="3886200" cy="2537970"/>
          </a:xfrm>
          <a:prstGeom prst="rect">
            <a:avLst/>
          </a:prstGeom>
        </p:spPr>
      </p:pic>
      <p:pic>
        <p:nvPicPr>
          <p:cNvPr id="6" name="Picture 5">
            <a:extLst>
              <a:ext uri="{FF2B5EF4-FFF2-40B4-BE49-F238E27FC236}">
                <a16:creationId xmlns:a16="http://schemas.microsoft.com/office/drawing/2014/main" id="{3AA13B5D-2E29-FF22-6400-27B1FA7862A0}"/>
              </a:ext>
            </a:extLst>
          </p:cNvPr>
          <p:cNvPicPr>
            <a:picLocks noChangeAspect="1"/>
          </p:cNvPicPr>
          <p:nvPr/>
        </p:nvPicPr>
        <p:blipFill>
          <a:blip r:embed="rId3"/>
          <a:stretch>
            <a:fillRect/>
          </a:stretch>
        </p:blipFill>
        <p:spPr>
          <a:xfrm>
            <a:off x="4418488" y="2829922"/>
            <a:ext cx="4600365" cy="2165876"/>
          </a:xfrm>
          <a:prstGeom prst="rect">
            <a:avLst/>
          </a:prstGeom>
        </p:spPr>
      </p:pic>
      <p:pic>
        <p:nvPicPr>
          <p:cNvPr id="7" name="Picture 6">
            <a:extLst>
              <a:ext uri="{FF2B5EF4-FFF2-40B4-BE49-F238E27FC236}">
                <a16:creationId xmlns:a16="http://schemas.microsoft.com/office/drawing/2014/main" id="{C1127A90-F5F8-6F85-3956-4674358660DE}"/>
              </a:ext>
            </a:extLst>
          </p:cNvPr>
          <p:cNvPicPr>
            <a:picLocks noChangeAspect="1"/>
          </p:cNvPicPr>
          <p:nvPr/>
        </p:nvPicPr>
        <p:blipFill>
          <a:blip r:embed="rId4"/>
          <a:stretch>
            <a:fillRect/>
          </a:stretch>
        </p:blipFill>
        <p:spPr>
          <a:xfrm>
            <a:off x="318705" y="2829921"/>
            <a:ext cx="3886200" cy="2165875"/>
          </a:xfrm>
          <a:prstGeom prst="rect">
            <a:avLst/>
          </a:prstGeom>
        </p:spPr>
      </p:pic>
    </p:spTree>
    <p:extLst>
      <p:ext uri="{BB962C8B-B14F-4D97-AF65-F5344CB8AC3E}">
        <p14:creationId xmlns:p14="http://schemas.microsoft.com/office/powerpoint/2010/main" val="2358677821"/>
      </p:ext>
    </p:extLst>
  </p:cSld>
  <p:clrMapOvr>
    <a:masterClrMapping/>
  </p:clrMapOvr>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198</TotalTime>
  <Words>177</Words>
  <Application>Microsoft Macintosh PowerPoint</Application>
  <PresentationFormat>On-screen Show (16:9)</PresentationFormat>
  <Paragraphs>12</Paragraphs>
  <Slides>17</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Nunito Light</vt:lpstr>
      <vt:lpstr>Maven Pro</vt:lpstr>
      <vt:lpstr>Courier New</vt:lpstr>
      <vt:lpstr>Livvic Light</vt:lpstr>
      <vt:lpstr>Fira Sans Condensed Medium</vt:lpstr>
      <vt:lpstr>Share Tech</vt:lpstr>
      <vt:lpstr>Arial</vt:lpstr>
      <vt:lpstr>Data Science Consulting by Slidesgo</vt:lpstr>
      <vt:lpstr>Machine Learning Project</vt:lpstr>
      <vt:lpstr>Dataset details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 statement for classification task</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Project</dc:title>
  <cp:lastModifiedBy>Rahul, Singh V.</cp:lastModifiedBy>
  <cp:revision>5</cp:revision>
  <dcterms:modified xsi:type="dcterms:W3CDTF">2024-05-10T22:27:03Z</dcterms:modified>
</cp:coreProperties>
</file>